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3" r:id="rId7"/>
    <p:sldId id="264" r:id="rId8"/>
    <p:sldId id="265" r:id="rId9"/>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3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B4275830-8945-458D-B856-9253ADAFDC28}" type="datetimeFigureOut">
              <a:rPr lang="zh-TW" altLang="en-US" smtClean="0"/>
              <a:t>2020/1/8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E1C92EF-3D50-408C-B76C-CE692E1B382D}" type="slidenum">
              <a:rPr lang="zh-TW" altLang="en-US" smtClean="0"/>
              <a:t>‹#›</a:t>
            </a:fld>
            <a:endParaRPr lang="zh-TW" altLang="en-US"/>
          </a:p>
        </p:txBody>
      </p:sp>
    </p:spTree>
    <p:extLst>
      <p:ext uri="{BB962C8B-B14F-4D97-AF65-F5344CB8AC3E}">
        <p14:creationId xmlns:p14="http://schemas.microsoft.com/office/powerpoint/2010/main" val="2139631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B4275830-8945-458D-B856-9253ADAFDC28}" type="datetimeFigureOut">
              <a:rPr lang="zh-TW" altLang="en-US" smtClean="0"/>
              <a:t>2020/1/8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E1C92EF-3D50-408C-B76C-CE692E1B382D}" type="slidenum">
              <a:rPr lang="zh-TW" altLang="en-US" smtClean="0"/>
              <a:t>‹#›</a:t>
            </a:fld>
            <a:endParaRPr lang="zh-TW" altLang="en-US"/>
          </a:p>
        </p:txBody>
      </p:sp>
    </p:spTree>
    <p:extLst>
      <p:ext uri="{BB962C8B-B14F-4D97-AF65-F5344CB8AC3E}">
        <p14:creationId xmlns:p14="http://schemas.microsoft.com/office/powerpoint/2010/main" val="71202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B4275830-8945-458D-B856-9253ADAFDC28}" type="datetimeFigureOut">
              <a:rPr lang="zh-TW" altLang="en-US" smtClean="0"/>
              <a:t>2020/1/8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E1C92EF-3D50-408C-B76C-CE692E1B382D}" type="slidenum">
              <a:rPr lang="zh-TW" altLang="en-US" smtClean="0"/>
              <a:t>‹#›</a:t>
            </a:fld>
            <a:endParaRPr lang="zh-TW" altLang="en-US"/>
          </a:p>
        </p:txBody>
      </p:sp>
    </p:spTree>
    <p:extLst>
      <p:ext uri="{BB962C8B-B14F-4D97-AF65-F5344CB8AC3E}">
        <p14:creationId xmlns:p14="http://schemas.microsoft.com/office/powerpoint/2010/main" val="2770008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B4275830-8945-458D-B856-9253ADAFDC28}" type="datetimeFigureOut">
              <a:rPr lang="zh-TW" altLang="en-US" smtClean="0"/>
              <a:t>2020/1/8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E1C92EF-3D50-408C-B76C-CE692E1B382D}" type="slidenum">
              <a:rPr lang="zh-TW" altLang="en-US" smtClean="0"/>
              <a:t>‹#›</a:t>
            </a:fld>
            <a:endParaRPr lang="zh-TW" altLang="en-US"/>
          </a:p>
        </p:txBody>
      </p:sp>
    </p:spTree>
    <p:extLst>
      <p:ext uri="{BB962C8B-B14F-4D97-AF65-F5344CB8AC3E}">
        <p14:creationId xmlns:p14="http://schemas.microsoft.com/office/powerpoint/2010/main" val="3862389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B4275830-8945-458D-B856-9253ADAFDC28}" type="datetimeFigureOut">
              <a:rPr lang="zh-TW" altLang="en-US" smtClean="0"/>
              <a:t>2020/1/8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E1C92EF-3D50-408C-B76C-CE692E1B382D}" type="slidenum">
              <a:rPr lang="zh-TW" altLang="en-US" smtClean="0"/>
              <a:t>‹#›</a:t>
            </a:fld>
            <a:endParaRPr lang="zh-TW" altLang="en-US"/>
          </a:p>
        </p:txBody>
      </p:sp>
    </p:spTree>
    <p:extLst>
      <p:ext uri="{BB962C8B-B14F-4D97-AF65-F5344CB8AC3E}">
        <p14:creationId xmlns:p14="http://schemas.microsoft.com/office/powerpoint/2010/main" val="2634541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B4275830-8945-458D-B856-9253ADAFDC28}" type="datetimeFigureOut">
              <a:rPr lang="zh-TW" altLang="en-US" smtClean="0"/>
              <a:t>2020/1/8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E1C92EF-3D50-408C-B76C-CE692E1B382D}" type="slidenum">
              <a:rPr lang="zh-TW" altLang="en-US" smtClean="0"/>
              <a:t>‹#›</a:t>
            </a:fld>
            <a:endParaRPr lang="zh-TW" altLang="en-US"/>
          </a:p>
        </p:txBody>
      </p:sp>
    </p:spTree>
    <p:extLst>
      <p:ext uri="{BB962C8B-B14F-4D97-AF65-F5344CB8AC3E}">
        <p14:creationId xmlns:p14="http://schemas.microsoft.com/office/powerpoint/2010/main" val="3195488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B4275830-8945-458D-B856-9253ADAFDC28}" type="datetimeFigureOut">
              <a:rPr lang="zh-TW" altLang="en-US" smtClean="0"/>
              <a:t>2020/1/8</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FE1C92EF-3D50-408C-B76C-CE692E1B382D}" type="slidenum">
              <a:rPr lang="zh-TW" altLang="en-US" smtClean="0"/>
              <a:t>‹#›</a:t>
            </a:fld>
            <a:endParaRPr lang="zh-TW" altLang="en-US"/>
          </a:p>
        </p:txBody>
      </p:sp>
    </p:spTree>
    <p:extLst>
      <p:ext uri="{BB962C8B-B14F-4D97-AF65-F5344CB8AC3E}">
        <p14:creationId xmlns:p14="http://schemas.microsoft.com/office/powerpoint/2010/main" val="2918964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B4275830-8945-458D-B856-9253ADAFDC28}" type="datetimeFigureOut">
              <a:rPr lang="zh-TW" altLang="en-US" smtClean="0"/>
              <a:t>2020/1/8</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FE1C92EF-3D50-408C-B76C-CE692E1B382D}" type="slidenum">
              <a:rPr lang="zh-TW" altLang="en-US" smtClean="0"/>
              <a:t>‹#›</a:t>
            </a:fld>
            <a:endParaRPr lang="zh-TW" altLang="en-US"/>
          </a:p>
        </p:txBody>
      </p:sp>
    </p:spTree>
    <p:extLst>
      <p:ext uri="{BB962C8B-B14F-4D97-AF65-F5344CB8AC3E}">
        <p14:creationId xmlns:p14="http://schemas.microsoft.com/office/powerpoint/2010/main" val="2009051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B4275830-8945-458D-B856-9253ADAFDC28}" type="datetimeFigureOut">
              <a:rPr lang="zh-TW" altLang="en-US" smtClean="0"/>
              <a:t>2020/1/8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FE1C92EF-3D50-408C-B76C-CE692E1B382D}" type="slidenum">
              <a:rPr lang="zh-TW" altLang="en-US" smtClean="0"/>
              <a:t>‹#›</a:t>
            </a:fld>
            <a:endParaRPr lang="zh-TW" altLang="en-US"/>
          </a:p>
        </p:txBody>
      </p:sp>
    </p:spTree>
    <p:extLst>
      <p:ext uri="{BB962C8B-B14F-4D97-AF65-F5344CB8AC3E}">
        <p14:creationId xmlns:p14="http://schemas.microsoft.com/office/powerpoint/2010/main" val="962000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B4275830-8945-458D-B856-9253ADAFDC28}" type="datetimeFigureOut">
              <a:rPr lang="zh-TW" altLang="en-US" smtClean="0"/>
              <a:t>2020/1/8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E1C92EF-3D50-408C-B76C-CE692E1B382D}" type="slidenum">
              <a:rPr lang="zh-TW" altLang="en-US" smtClean="0"/>
              <a:t>‹#›</a:t>
            </a:fld>
            <a:endParaRPr lang="zh-TW" altLang="en-US"/>
          </a:p>
        </p:txBody>
      </p:sp>
    </p:spTree>
    <p:extLst>
      <p:ext uri="{BB962C8B-B14F-4D97-AF65-F5344CB8AC3E}">
        <p14:creationId xmlns:p14="http://schemas.microsoft.com/office/powerpoint/2010/main" val="1179143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B4275830-8945-458D-B856-9253ADAFDC28}" type="datetimeFigureOut">
              <a:rPr lang="zh-TW" altLang="en-US" smtClean="0"/>
              <a:t>2020/1/8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E1C92EF-3D50-408C-B76C-CE692E1B382D}" type="slidenum">
              <a:rPr lang="zh-TW" altLang="en-US" smtClean="0"/>
              <a:t>‹#›</a:t>
            </a:fld>
            <a:endParaRPr lang="zh-TW" altLang="en-US"/>
          </a:p>
        </p:txBody>
      </p:sp>
    </p:spTree>
    <p:extLst>
      <p:ext uri="{BB962C8B-B14F-4D97-AF65-F5344CB8AC3E}">
        <p14:creationId xmlns:p14="http://schemas.microsoft.com/office/powerpoint/2010/main" val="264206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275830-8945-458D-B856-9253ADAFDC28}" type="datetimeFigureOut">
              <a:rPr lang="zh-TW" altLang="en-US" smtClean="0"/>
              <a:t>2020/1/8</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1C92EF-3D50-408C-B76C-CE692E1B382D}" type="slidenum">
              <a:rPr lang="zh-TW" altLang="en-US" smtClean="0"/>
              <a:t>‹#›</a:t>
            </a:fld>
            <a:endParaRPr lang="zh-TW" altLang="en-US"/>
          </a:p>
        </p:txBody>
      </p:sp>
    </p:spTree>
    <p:extLst>
      <p:ext uri="{BB962C8B-B14F-4D97-AF65-F5344CB8AC3E}">
        <p14:creationId xmlns:p14="http://schemas.microsoft.com/office/powerpoint/2010/main" val="3270930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11560" y="1340768"/>
            <a:ext cx="7772400" cy="1470025"/>
          </a:xfrm>
        </p:spPr>
        <p:txBody>
          <a:bodyPr/>
          <a:lstStyle/>
          <a:p>
            <a:r>
              <a:rPr lang="zh-TW" altLang="en-US" b="1" dirty="0" smtClean="0"/>
              <a:t>毛寶股份有限公司</a:t>
            </a:r>
            <a:endParaRPr lang="zh-TW" altLang="en-US" b="1" dirty="0"/>
          </a:p>
        </p:txBody>
      </p:sp>
      <p:sp>
        <p:nvSpPr>
          <p:cNvPr id="3" name="副標題 2"/>
          <p:cNvSpPr>
            <a:spLocks noGrp="1"/>
          </p:cNvSpPr>
          <p:nvPr>
            <p:ph type="subTitle" idx="1"/>
          </p:nvPr>
        </p:nvSpPr>
        <p:spPr>
          <a:xfrm>
            <a:off x="1331640" y="2852936"/>
            <a:ext cx="6400800" cy="1752600"/>
          </a:xfrm>
        </p:spPr>
        <p:txBody>
          <a:bodyPr>
            <a:normAutofit/>
          </a:bodyPr>
          <a:lstStyle/>
          <a:p>
            <a:r>
              <a:rPr lang="zh-TW" altLang="en-US" sz="4400" b="1" dirty="0" smtClean="0"/>
              <a:t>防範內線交易</a:t>
            </a:r>
            <a:endParaRPr lang="en-US" altLang="zh-TW" sz="4400" b="1" dirty="0" smtClean="0"/>
          </a:p>
          <a:p>
            <a:r>
              <a:rPr lang="zh-TW" altLang="en-US" sz="4400" b="1" dirty="0"/>
              <a:t>宣導簡報</a:t>
            </a:r>
            <a:endParaRPr lang="en-US" altLang="zh-TW" sz="4400" b="1" dirty="0" smtClean="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5229200"/>
            <a:ext cx="3455987"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6277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3568" y="764704"/>
            <a:ext cx="7560840" cy="1224136"/>
          </a:xfrm>
        </p:spPr>
        <p:txBody>
          <a:bodyPr/>
          <a:lstStyle/>
          <a:p>
            <a:pPr algn="l"/>
            <a:r>
              <a:rPr lang="zh-TW" altLang="en-US" dirty="0" smtClean="0"/>
              <a:t>目的</a:t>
            </a:r>
            <a:endParaRPr lang="zh-TW" altLang="en-US" dirty="0"/>
          </a:p>
        </p:txBody>
      </p:sp>
      <p:sp>
        <p:nvSpPr>
          <p:cNvPr id="3" name="副標題 2"/>
          <p:cNvSpPr>
            <a:spLocks noGrp="1"/>
          </p:cNvSpPr>
          <p:nvPr>
            <p:ph type="subTitle" idx="1"/>
          </p:nvPr>
        </p:nvSpPr>
        <p:spPr>
          <a:xfrm>
            <a:off x="467544" y="1556792"/>
            <a:ext cx="7776864" cy="4320480"/>
          </a:xfrm>
        </p:spPr>
        <p:txBody>
          <a:bodyPr/>
          <a:lstStyle/>
          <a:p>
            <a:endParaRPr lang="zh-TW" altLang="en-US" dirty="0"/>
          </a:p>
          <a:p>
            <a:r>
              <a:rPr lang="zh-TW" altLang="en-US" dirty="0"/>
              <a:t> 為避免本公司或內部人因未諳法規規範誤觸或有意觸犯內線交易相關規定，造成公司或內部人訟案，損及聲譽之情事，特訂立本作業辦法，藉以防範內線交易，</a:t>
            </a:r>
            <a:r>
              <a:rPr lang="zh-TW" altLang="en-US" dirty="0" smtClean="0"/>
              <a:t>保障</a:t>
            </a:r>
            <a:endParaRPr lang="en-US" altLang="zh-TW" dirty="0"/>
          </a:p>
          <a:p>
            <a:pPr algn="l"/>
            <a:r>
              <a:rPr lang="zh-TW" altLang="en-US" dirty="0" smtClean="0"/>
              <a:t> 投資人及維護本公司權益。 </a:t>
            </a:r>
            <a:endParaRPr lang="zh-TW"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476672"/>
            <a:ext cx="3456384"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7380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r>
              <a:rPr lang="zh-TW" altLang="en-US" dirty="0" smtClean="0"/>
              <a:t>名詞</a:t>
            </a:r>
            <a:r>
              <a:rPr lang="zh-TW" altLang="en-US" dirty="0"/>
              <a:t>定義</a:t>
            </a:r>
          </a:p>
        </p:txBody>
      </p:sp>
      <p:sp>
        <p:nvSpPr>
          <p:cNvPr id="3" name="內容版面配置區 2"/>
          <p:cNvSpPr>
            <a:spLocks noGrp="1"/>
          </p:cNvSpPr>
          <p:nvPr>
            <p:ph idx="1"/>
          </p:nvPr>
        </p:nvSpPr>
        <p:spPr/>
        <p:txBody>
          <a:bodyPr>
            <a:normAutofit fontScale="70000" lnSpcReduction="20000"/>
          </a:bodyPr>
          <a:lstStyle/>
          <a:p>
            <a:endParaRPr lang="zh-TW" altLang="en-US" dirty="0"/>
          </a:p>
          <a:p>
            <a:endParaRPr lang="zh-TW" altLang="en-US" dirty="0"/>
          </a:p>
          <a:p>
            <a:r>
              <a:rPr lang="zh-TW" altLang="en-US" dirty="0"/>
              <a:t>一、內部人：依據證券交易法上對公司內部人所為規範，其內部人範圍包括本公司之董事、監察人、經理人及持股超過股份總額百分之十股東；</a:t>
            </a:r>
          </a:p>
          <a:p>
            <a:r>
              <a:rPr lang="zh-TW" altLang="en-US" dirty="0"/>
              <a:t>二、內部人之關係人則包括：</a:t>
            </a:r>
          </a:p>
          <a:p>
            <a:r>
              <a:rPr lang="en-US" altLang="zh-TW" dirty="0"/>
              <a:t>1.</a:t>
            </a:r>
            <a:r>
              <a:rPr lang="zh-TW" altLang="en-US" dirty="0"/>
              <a:t>內部人之配偶、未成年子女及利用他人名義持有者</a:t>
            </a:r>
          </a:p>
          <a:p>
            <a:r>
              <a:rPr lang="en-US" altLang="zh-TW" dirty="0"/>
              <a:t>2.</a:t>
            </a:r>
            <a:r>
              <a:rPr lang="zh-TW" altLang="en-US" dirty="0"/>
              <a:t>法人董事（監察人）代表人、代表人之配偶、未成年子女及利用他人名</a:t>
            </a:r>
          </a:p>
          <a:p>
            <a:r>
              <a:rPr lang="zh-TW" altLang="en-US" dirty="0"/>
              <a:t>義持有者，以上皆屬本公司之內部人。</a:t>
            </a:r>
          </a:p>
          <a:p>
            <a:r>
              <a:rPr lang="zh-TW" altLang="en-US" dirty="0"/>
              <a:t>三、內線交易規範對象：除前揭內部人外，則尚包括基於職業或控制關係獲悉消息之人，以及自內部人獲悉消息之消息受領人。</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476672"/>
            <a:ext cx="3455987"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6889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116632"/>
            <a:ext cx="8229600" cy="1143000"/>
          </a:xfrm>
        </p:spPr>
        <p:txBody>
          <a:bodyPr>
            <a:normAutofit fontScale="90000"/>
          </a:bodyPr>
          <a:lstStyle/>
          <a:p>
            <a:pPr algn="l"/>
            <a:r>
              <a:rPr lang="zh-TW" altLang="en-US" dirty="0"/>
              <a:t/>
            </a:r>
            <a:br>
              <a:rPr lang="zh-TW" altLang="en-US" dirty="0"/>
            </a:br>
            <a:r>
              <a:rPr lang="zh-TW" altLang="en-US" dirty="0"/>
              <a:t> 作業內容</a:t>
            </a:r>
          </a:p>
        </p:txBody>
      </p:sp>
      <p:sp>
        <p:nvSpPr>
          <p:cNvPr id="3" name="內容版面配置區 2"/>
          <p:cNvSpPr>
            <a:spLocks noGrp="1"/>
          </p:cNvSpPr>
          <p:nvPr>
            <p:ph idx="1"/>
          </p:nvPr>
        </p:nvSpPr>
        <p:spPr>
          <a:xfrm>
            <a:off x="395536" y="1268760"/>
            <a:ext cx="8229600" cy="4525963"/>
          </a:xfrm>
        </p:spPr>
        <p:txBody>
          <a:bodyPr>
            <a:normAutofit fontScale="85000" lnSpcReduction="10000"/>
          </a:bodyPr>
          <a:lstStyle/>
          <a:p>
            <a:endParaRPr lang="zh-TW" altLang="en-US" dirty="0"/>
          </a:p>
          <a:p>
            <a:r>
              <a:rPr lang="zh-TW" altLang="en-US" sz="1900" dirty="0" smtClean="0"/>
              <a:t>一</a:t>
            </a:r>
            <a:r>
              <a:rPr lang="zh-TW" altLang="en-US" sz="1900" dirty="0"/>
              <a:t>、本公司依據證券交易法第</a:t>
            </a:r>
            <a:r>
              <a:rPr lang="en-US" altLang="zh-TW" sz="1900" dirty="0"/>
              <a:t>157 </a:t>
            </a:r>
            <a:r>
              <a:rPr lang="zh-TW" altLang="en-US" sz="1900" dirty="0"/>
              <a:t>條之</a:t>
            </a:r>
            <a:r>
              <a:rPr lang="en-US" altLang="zh-TW" sz="1900" dirty="0"/>
              <a:t>1 </a:t>
            </a:r>
            <a:r>
              <a:rPr lang="zh-TW" altLang="en-US" sz="1900" dirty="0"/>
              <a:t>第</a:t>
            </a:r>
            <a:r>
              <a:rPr lang="en-US" altLang="zh-TW" sz="1900" dirty="0"/>
              <a:t>1 </a:t>
            </a:r>
            <a:r>
              <a:rPr lang="zh-TW" altLang="en-US" sz="1900" dirty="0"/>
              <a:t>項規定之下列各款之人，均屬禁止內線交易規定之適用範圍，包括</a:t>
            </a:r>
            <a:r>
              <a:rPr lang="zh-TW" altLang="en-US" sz="1900" dirty="0" smtClean="0"/>
              <a:t>：</a:t>
            </a:r>
            <a:endParaRPr lang="en-US" altLang="zh-TW" sz="1900" dirty="0" smtClean="0"/>
          </a:p>
          <a:p>
            <a:pPr marL="0" indent="0">
              <a:buNone/>
            </a:pPr>
            <a:endParaRPr lang="zh-TW" altLang="en-US" sz="1900" dirty="0"/>
          </a:p>
          <a:p>
            <a:r>
              <a:rPr lang="en-US" altLang="zh-TW" sz="1900" dirty="0"/>
              <a:t>1.</a:t>
            </a:r>
            <a:r>
              <a:rPr lang="zh-TW" altLang="en-US" sz="1900" dirty="0"/>
              <a:t>本公司之董事、監察人、經理人及依公司法第</a:t>
            </a:r>
            <a:r>
              <a:rPr lang="en-US" altLang="zh-TW" sz="1900" dirty="0"/>
              <a:t>27 </a:t>
            </a:r>
            <a:r>
              <a:rPr lang="zh-TW" altLang="en-US" sz="1900" dirty="0"/>
              <a:t>條第</a:t>
            </a:r>
            <a:r>
              <a:rPr lang="en-US" altLang="zh-TW" sz="1900" dirty="0"/>
              <a:t>1 </a:t>
            </a:r>
            <a:r>
              <a:rPr lang="zh-TW" altLang="en-US" sz="1900" dirty="0"/>
              <a:t>項規定受指定代表行使</a:t>
            </a:r>
          </a:p>
          <a:p>
            <a:r>
              <a:rPr lang="zh-TW" altLang="en-US" sz="1900" dirty="0"/>
              <a:t>職務之自然人</a:t>
            </a:r>
            <a:r>
              <a:rPr lang="en-US" altLang="zh-TW" sz="1900" dirty="0"/>
              <a:t>(</a:t>
            </a:r>
            <a:r>
              <a:rPr lang="zh-TW" altLang="en-US" sz="1900" dirty="0"/>
              <a:t>依公司法第</a:t>
            </a:r>
            <a:r>
              <a:rPr lang="en-US" altLang="zh-TW" sz="1900" dirty="0"/>
              <a:t>27 </a:t>
            </a:r>
            <a:r>
              <a:rPr lang="zh-TW" altLang="en-US" sz="1900" dirty="0"/>
              <a:t>條第</a:t>
            </a:r>
            <a:r>
              <a:rPr lang="en-US" altLang="zh-TW" sz="1900" dirty="0"/>
              <a:t>1 </a:t>
            </a:r>
            <a:r>
              <a:rPr lang="zh-TW" altLang="en-US" sz="1900" dirty="0"/>
              <a:t>項規定，政府或法人為股東時，得當選為董</a:t>
            </a:r>
          </a:p>
          <a:p>
            <a:r>
              <a:rPr lang="zh-TW" altLang="en-US" sz="1900" dirty="0"/>
              <a:t>事或監察人。但得指定自然人代表行使職務</a:t>
            </a:r>
            <a:r>
              <a:rPr lang="en-US" altLang="zh-TW" sz="1900" dirty="0"/>
              <a:t>)</a:t>
            </a:r>
            <a:r>
              <a:rPr lang="zh-TW" altLang="en-US" sz="1900" dirty="0"/>
              <a:t>。</a:t>
            </a:r>
          </a:p>
          <a:p>
            <a:r>
              <a:rPr lang="en-US" altLang="zh-TW" sz="1900" dirty="0"/>
              <a:t>2.</a:t>
            </a:r>
            <a:r>
              <a:rPr lang="zh-TW" altLang="en-US" sz="1900" dirty="0"/>
              <a:t>持有本公司之股份超過百分之十之股東</a:t>
            </a:r>
            <a:r>
              <a:rPr lang="zh-TW" altLang="en-US" sz="1900" dirty="0" smtClean="0"/>
              <a:t>。</a:t>
            </a:r>
            <a:endParaRPr lang="en-US" altLang="zh-TW" sz="1900" dirty="0" smtClean="0"/>
          </a:p>
          <a:p>
            <a:r>
              <a:rPr lang="en-US" altLang="zh-TW" sz="2000" dirty="0"/>
              <a:t>3.</a:t>
            </a:r>
            <a:r>
              <a:rPr lang="zh-TW" altLang="en-US" sz="2000" dirty="0"/>
              <a:t>基於職業或控制關係獲悉消息之人。</a:t>
            </a:r>
          </a:p>
          <a:p>
            <a:r>
              <a:rPr lang="en-US" altLang="zh-TW" sz="2000" dirty="0"/>
              <a:t>4.</a:t>
            </a:r>
            <a:r>
              <a:rPr lang="zh-TW" altLang="en-US" sz="2000" dirty="0"/>
              <a:t>喪失前</a:t>
            </a:r>
            <a:r>
              <a:rPr lang="en-US" altLang="zh-TW" sz="2000" dirty="0"/>
              <a:t>3 </a:t>
            </a:r>
            <a:r>
              <a:rPr lang="zh-TW" altLang="en-US" sz="2000" dirty="0"/>
              <a:t>款身分後，未滿</a:t>
            </a:r>
            <a:r>
              <a:rPr lang="en-US" altLang="zh-TW" sz="2000" dirty="0"/>
              <a:t>6 </a:t>
            </a:r>
            <a:r>
              <a:rPr lang="zh-TW" altLang="en-US" sz="2000" dirty="0"/>
              <a:t>個月者。</a:t>
            </a:r>
          </a:p>
          <a:p>
            <a:r>
              <a:rPr lang="en-US" altLang="zh-TW" sz="2000" dirty="0"/>
              <a:t>5.</a:t>
            </a:r>
            <a:r>
              <a:rPr lang="zh-TW" altLang="en-US" sz="2000" dirty="0"/>
              <a:t>從前</a:t>
            </a:r>
            <a:r>
              <a:rPr lang="en-US" altLang="zh-TW" sz="2000" dirty="0"/>
              <a:t>4 </a:t>
            </a:r>
            <a:r>
              <a:rPr lang="zh-TW" altLang="en-US" sz="2000" dirty="0"/>
              <a:t>款所列之人獲悉消息之人。</a:t>
            </a:r>
          </a:p>
          <a:p>
            <a:r>
              <a:rPr lang="zh-TW" altLang="en-US" sz="2000" dirty="0"/>
              <a:t>另依據證券交易法第</a:t>
            </a:r>
            <a:r>
              <a:rPr lang="en-US" altLang="zh-TW" sz="2000" dirty="0"/>
              <a:t>22 </a:t>
            </a:r>
            <a:r>
              <a:rPr lang="zh-TW" altLang="en-US" sz="2000" dirty="0"/>
              <a:t>條之</a:t>
            </a:r>
            <a:r>
              <a:rPr lang="en-US" altLang="zh-TW" sz="2000" dirty="0"/>
              <a:t>2 </a:t>
            </a:r>
            <a:r>
              <a:rPr lang="zh-TW" altLang="en-US" sz="2000" dirty="0"/>
              <a:t>規定，本公司之董事、監察人、經理人或持有</a:t>
            </a:r>
          </a:p>
          <a:p>
            <a:r>
              <a:rPr lang="zh-TW" altLang="en-US" sz="2000" dirty="0"/>
              <a:t>本公司股份超過百分之十之股東，其持股應包括其配偶、未成年子女及利用他</a:t>
            </a:r>
            <a:r>
              <a:rPr lang="zh-TW" altLang="en-US" sz="2000" dirty="0" smtClean="0"/>
              <a:t>人名義持有者。</a:t>
            </a:r>
            <a:endParaRPr lang="zh-TW" altLang="en-US" sz="1900" dirty="0" smtClean="0"/>
          </a:p>
          <a:p>
            <a:endParaRPr lang="zh-TW" altLang="en-US" sz="2000" dirty="0" smtClean="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548680"/>
            <a:ext cx="3455987"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4205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692696"/>
            <a:ext cx="8229600" cy="1143000"/>
          </a:xfrm>
        </p:spPr>
        <p:txBody>
          <a:bodyPr>
            <a:normAutofit fontScale="90000"/>
          </a:bodyPr>
          <a:lstStyle/>
          <a:p>
            <a:pPr algn="l"/>
            <a:r>
              <a:rPr lang="zh-TW" altLang="en-US" dirty="0"/>
              <a:t/>
            </a:r>
            <a:br>
              <a:rPr lang="zh-TW" altLang="en-US" dirty="0"/>
            </a:br>
            <a:r>
              <a:rPr lang="zh-TW" altLang="en-US" sz="3100" dirty="0"/>
              <a:t>二、內線交易：</a:t>
            </a:r>
            <a:r>
              <a:rPr lang="zh-TW" altLang="en-US" dirty="0"/>
              <a:t/>
            </a:r>
            <a:br>
              <a:rPr lang="zh-TW" altLang="en-US" dirty="0"/>
            </a:br>
            <a:r>
              <a:rPr lang="zh-TW" altLang="en-US" dirty="0" smtClean="0"/>
              <a:t/>
            </a:r>
            <a:br>
              <a:rPr lang="zh-TW" altLang="en-US" dirty="0" smtClean="0"/>
            </a:br>
            <a:endParaRPr lang="zh-TW" altLang="en-US" dirty="0"/>
          </a:p>
        </p:txBody>
      </p:sp>
      <p:sp>
        <p:nvSpPr>
          <p:cNvPr id="3" name="內容版面配置區 2"/>
          <p:cNvSpPr>
            <a:spLocks noGrp="1"/>
          </p:cNvSpPr>
          <p:nvPr>
            <p:ph idx="1"/>
          </p:nvPr>
        </p:nvSpPr>
        <p:spPr/>
        <p:txBody>
          <a:bodyPr>
            <a:normAutofit/>
          </a:bodyPr>
          <a:lstStyle/>
          <a:p>
            <a:r>
              <a:rPr lang="zh-TW" altLang="en-US" sz="2400" dirty="0"/>
              <a:t>依據證券交易法第</a:t>
            </a:r>
            <a:r>
              <a:rPr lang="en-US" altLang="zh-TW" sz="2400" dirty="0"/>
              <a:t>157 </a:t>
            </a:r>
            <a:r>
              <a:rPr lang="zh-TW" altLang="en-US" sz="2400" dirty="0"/>
              <a:t>條之</a:t>
            </a:r>
            <a:r>
              <a:rPr lang="en-US" altLang="zh-TW" sz="2400" dirty="0"/>
              <a:t>1 </a:t>
            </a:r>
            <a:r>
              <a:rPr lang="zh-TW" altLang="en-US" sz="2400" dirty="0"/>
              <a:t>第</a:t>
            </a:r>
            <a:r>
              <a:rPr lang="en-US" altLang="zh-TW" sz="2400" dirty="0"/>
              <a:t>1 </a:t>
            </a:r>
            <a:r>
              <a:rPr lang="zh-TW" altLang="en-US" sz="2400" dirty="0"/>
              <a:t>項規定，內線交易規範對象於獲悉本公司</a:t>
            </a:r>
          </a:p>
          <a:p>
            <a:r>
              <a:rPr lang="zh-TW" altLang="en-US" sz="2400" dirty="0"/>
              <a:t>有重大影響其股票價格之消息時，在該消息未公開或公開後十二小時內，不得對本</a:t>
            </a:r>
          </a:p>
          <a:p>
            <a:r>
              <a:rPr lang="zh-TW" altLang="en-US" sz="2400" dirty="0"/>
              <a:t>公司之上市或在證券商營業處所買賣之股票或其他具有股權性質之有價證券有買入</a:t>
            </a:r>
          </a:p>
          <a:p>
            <a:r>
              <a:rPr lang="zh-TW" altLang="en-US" sz="2400" dirty="0"/>
              <a:t>或賣出之行為，違反該規定者，即構成內線交易。</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404664"/>
            <a:ext cx="3455987"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1306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9440" y="1268760"/>
            <a:ext cx="8229600" cy="1143000"/>
          </a:xfrm>
        </p:spPr>
        <p:txBody>
          <a:bodyPr>
            <a:noAutofit/>
          </a:bodyPr>
          <a:lstStyle/>
          <a:p>
            <a:pPr algn="l"/>
            <a:r>
              <a:rPr lang="zh-TW" altLang="en-US" sz="2400" dirty="0" smtClean="0"/>
              <a:t>三、依證券交易法第</a:t>
            </a:r>
            <a:r>
              <a:rPr lang="en-US" altLang="zh-TW" sz="2400" dirty="0" smtClean="0"/>
              <a:t>157 </a:t>
            </a:r>
            <a:r>
              <a:rPr lang="zh-TW" altLang="en-US" sz="2400" dirty="0" smtClean="0"/>
              <a:t>條之</a:t>
            </a:r>
            <a:r>
              <a:rPr lang="en-US" altLang="zh-TW" sz="2400" dirty="0" smtClean="0"/>
              <a:t>1 </a:t>
            </a:r>
            <a:r>
              <a:rPr lang="zh-TW" altLang="en-US" sz="2400" dirty="0" smtClean="0"/>
              <a:t>第</a:t>
            </a:r>
            <a:r>
              <a:rPr lang="en-US" altLang="zh-TW" sz="2400" dirty="0" smtClean="0"/>
              <a:t>4 </a:t>
            </a:r>
            <a:r>
              <a:rPr lang="zh-TW" altLang="en-US" sz="2400" dirty="0" smtClean="0"/>
              <a:t>項規定，重大影響本公司</a:t>
            </a:r>
            <a:r>
              <a:rPr lang="en-US" altLang="zh-TW" sz="2400" dirty="0" smtClean="0"/>
              <a:t/>
            </a:r>
            <a:br>
              <a:rPr lang="en-US" altLang="zh-TW" sz="2400" dirty="0" smtClean="0"/>
            </a:br>
            <a:r>
              <a:rPr lang="zh-TW" altLang="en-US" sz="2400" dirty="0" smtClean="0"/>
              <a:t>         股票價格之消息範圍包括</a:t>
            </a:r>
            <a:r>
              <a:rPr lang="en-US" altLang="zh-TW" sz="2400" dirty="0" smtClean="0"/>
              <a:t>:</a:t>
            </a:r>
            <a:r>
              <a:rPr lang="zh-TW" altLang="en-US" sz="2400" dirty="0" smtClean="0"/>
              <a:t/>
            </a:r>
            <a:br>
              <a:rPr lang="zh-TW" altLang="en-US" sz="2400" dirty="0" smtClean="0"/>
            </a:br>
            <a:endParaRPr lang="zh-TW" altLang="en-US" sz="2400" dirty="0"/>
          </a:p>
        </p:txBody>
      </p:sp>
      <p:sp>
        <p:nvSpPr>
          <p:cNvPr id="3" name="內容版面配置區 2"/>
          <p:cNvSpPr>
            <a:spLocks noGrp="1"/>
          </p:cNvSpPr>
          <p:nvPr>
            <p:ph idx="1"/>
          </p:nvPr>
        </p:nvSpPr>
        <p:spPr>
          <a:xfrm>
            <a:off x="446459" y="2492896"/>
            <a:ext cx="8229600" cy="4525963"/>
          </a:xfrm>
        </p:spPr>
        <p:txBody>
          <a:bodyPr>
            <a:normAutofit/>
          </a:bodyPr>
          <a:lstStyle/>
          <a:p>
            <a:r>
              <a:rPr lang="en-US" altLang="zh-TW" sz="2400" dirty="0" smtClean="0"/>
              <a:t>1.</a:t>
            </a:r>
            <a:r>
              <a:rPr lang="zh-TW" altLang="en-US" sz="2400" dirty="0" smtClean="0"/>
              <a:t>涉及本公司之財務、業務，對本公司股票價格有重大影響，或對正當投資人之投資決定有重要影響之消息；</a:t>
            </a:r>
          </a:p>
          <a:p>
            <a:r>
              <a:rPr lang="en-US" altLang="zh-TW" sz="2400" dirty="0" smtClean="0"/>
              <a:t>2.</a:t>
            </a:r>
            <a:r>
              <a:rPr lang="zh-TW" altLang="en-US" sz="2400" dirty="0" smtClean="0"/>
              <a:t>涉及該證券之市場供求、公開收購，對本公司股票價格有重大影響或對正當投資人之投資決策有重要影響之消息。</a:t>
            </a:r>
            <a:endParaRPr lang="zh-TW" altLang="en-US" sz="24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260648"/>
            <a:ext cx="3455987"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6831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908720"/>
            <a:ext cx="8229600" cy="1143000"/>
          </a:xfrm>
        </p:spPr>
        <p:txBody>
          <a:bodyPr>
            <a:normAutofit fontScale="90000"/>
          </a:bodyPr>
          <a:lstStyle/>
          <a:p>
            <a:pPr algn="l"/>
            <a:r>
              <a:rPr lang="zh-TW" altLang="en-US" sz="2400" dirty="0"/>
              <a:t/>
            </a:r>
            <a:br>
              <a:rPr lang="zh-TW" altLang="en-US" sz="2400" dirty="0"/>
            </a:br>
            <a:r>
              <a:rPr lang="zh-TW" altLang="en-US" sz="3600" dirty="0"/>
              <a:t>重大影響股票價格之消息，其公開方式：</a:t>
            </a:r>
            <a:br>
              <a:rPr lang="zh-TW" altLang="en-US" sz="3600" dirty="0"/>
            </a:br>
            <a:endParaRPr lang="zh-TW" altLang="en-US" sz="3600" dirty="0"/>
          </a:p>
        </p:txBody>
      </p:sp>
      <p:sp>
        <p:nvSpPr>
          <p:cNvPr id="3" name="內容版面配置區 2"/>
          <p:cNvSpPr>
            <a:spLocks noGrp="1"/>
          </p:cNvSpPr>
          <p:nvPr>
            <p:ph idx="1"/>
          </p:nvPr>
        </p:nvSpPr>
        <p:spPr>
          <a:xfrm>
            <a:off x="395536" y="1844824"/>
            <a:ext cx="8229600" cy="4525963"/>
          </a:xfrm>
        </p:spPr>
        <p:txBody>
          <a:bodyPr>
            <a:normAutofit/>
          </a:bodyPr>
          <a:lstStyle/>
          <a:p>
            <a:r>
              <a:rPr lang="zh-TW" altLang="en-US" sz="2400" dirty="0"/>
              <a:t>依「證券交易法第</a:t>
            </a:r>
            <a:r>
              <a:rPr lang="en-US" altLang="zh-TW" sz="2400" dirty="0"/>
              <a:t>157</a:t>
            </a:r>
            <a:r>
              <a:rPr lang="zh-TW" altLang="en-US" sz="2400" dirty="0"/>
              <a:t>條之</a:t>
            </a:r>
            <a:r>
              <a:rPr lang="en-US" altLang="zh-TW" sz="2400" dirty="0"/>
              <a:t>1</a:t>
            </a:r>
            <a:r>
              <a:rPr lang="zh-TW" altLang="en-US" sz="2400" dirty="0"/>
              <a:t>第</a:t>
            </a:r>
            <a:r>
              <a:rPr lang="en-US" altLang="zh-TW" sz="2400" dirty="0"/>
              <a:t>4</a:t>
            </a:r>
            <a:r>
              <a:rPr lang="zh-TW" altLang="en-US" sz="2400" dirty="0"/>
              <a:t>項重大消息範圍及其公開方式管理辦法」規定：</a:t>
            </a:r>
          </a:p>
          <a:p>
            <a:r>
              <a:rPr lang="en-US" altLang="zh-TW" sz="2400" dirty="0"/>
              <a:t>1.</a:t>
            </a:r>
            <a:r>
              <a:rPr lang="zh-TW" altLang="en-US" sz="2400" dirty="0"/>
              <a:t>涉及本公司財務、業務面之重大消息，其公開方式係指經本公司輸入公開資訊觀</a:t>
            </a:r>
          </a:p>
          <a:p>
            <a:r>
              <a:rPr lang="zh-TW" altLang="en-US" sz="2400" dirty="0"/>
              <a:t>測站。</a:t>
            </a:r>
          </a:p>
          <a:p>
            <a:r>
              <a:rPr lang="en-US" altLang="zh-TW" sz="2400" dirty="0"/>
              <a:t>2.</a:t>
            </a:r>
            <a:r>
              <a:rPr lang="zh-TW" altLang="en-US" sz="2400" dirty="0"/>
              <a:t>涉及市場供求之重大消息，其公開方式係指本公司輸入公開資訊觀測站、基本市</a:t>
            </a:r>
          </a:p>
          <a:p>
            <a:r>
              <a:rPr lang="zh-TW" altLang="en-US" sz="2400" dirty="0"/>
              <a:t>況報導、及二家以上每日於全國發行報紙之非地方性版面、全國性電視新聞或前</a:t>
            </a:r>
          </a:p>
          <a:p>
            <a:r>
              <a:rPr lang="zh-TW" altLang="en-US" sz="2400" dirty="0"/>
              <a:t>開媒體所發行之電子報報導。</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332656"/>
            <a:ext cx="3455987"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88669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933748" y="2033489"/>
            <a:ext cx="5276504" cy="3659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0209850"/>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647</Words>
  <Application>Microsoft Office PowerPoint</Application>
  <PresentationFormat>如螢幕大小 (4:3)</PresentationFormat>
  <Paragraphs>44</Paragraphs>
  <Slides>8</Slides>
  <Notes>0</Notes>
  <HiddenSlides>0</HiddenSlides>
  <MMClips>0</MMClips>
  <ScaleCrop>false</ScaleCrop>
  <HeadingPairs>
    <vt:vector size="4" baseType="variant">
      <vt:variant>
        <vt:lpstr>佈景主題</vt:lpstr>
      </vt:variant>
      <vt:variant>
        <vt:i4>1</vt:i4>
      </vt:variant>
      <vt:variant>
        <vt:lpstr>投影片標題</vt:lpstr>
      </vt:variant>
      <vt:variant>
        <vt:i4>8</vt:i4>
      </vt:variant>
    </vt:vector>
  </HeadingPairs>
  <TitlesOfParts>
    <vt:vector size="9" baseType="lpstr">
      <vt:lpstr>Office 佈景主題</vt:lpstr>
      <vt:lpstr>毛寶股份有限公司</vt:lpstr>
      <vt:lpstr>目的</vt:lpstr>
      <vt:lpstr>名詞定義</vt:lpstr>
      <vt:lpstr>  作業內容</vt:lpstr>
      <vt:lpstr> 二、內線交易：  </vt:lpstr>
      <vt:lpstr>三、依證券交易法第157 條之1 第4 項規定，重大影響本公司          股票價格之消息範圍包括: </vt:lpstr>
      <vt:lpstr> 重大影響股票價格之消息，其公開方式： </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毛寶股份有限公司</dc:title>
  <dc:creator>05毛寶財務課1---趙佳玲</dc:creator>
  <cp:lastModifiedBy>05毛寶財務課1---趙佳玲</cp:lastModifiedBy>
  <cp:revision>4</cp:revision>
  <dcterms:created xsi:type="dcterms:W3CDTF">2020-01-08T07:49:43Z</dcterms:created>
  <dcterms:modified xsi:type="dcterms:W3CDTF">2020-01-08T08:23:35Z</dcterms:modified>
</cp:coreProperties>
</file>